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440" r:id="rId3"/>
    <p:sldId id="441" r:id="rId4"/>
    <p:sldId id="445" r:id="rId5"/>
    <p:sldId id="446" r:id="rId6"/>
    <p:sldId id="447" r:id="rId7"/>
    <p:sldId id="448" r:id="rId8"/>
    <p:sldId id="456" r:id="rId9"/>
    <p:sldId id="455" r:id="rId10"/>
    <p:sldId id="454" r:id="rId11"/>
    <p:sldId id="453" r:id="rId12"/>
    <p:sldId id="452" r:id="rId13"/>
    <p:sldId id="451" r:id="rId14"/>
    <p:sldId id="450" r:id="rId15"/>
    <p:sldId id="457" r:id="rId16"/>
    <p:sldId id="458" r:id="rId17"/>
    <p:sldId id="449" r:id="rId18"/>
    <p:sldId id="459" r:id="rId19"/>
    <p:sldId id="405" r:id="rId20"/>
    <p:sldId id="407" r:id="rId21"/>
    <p:sldId id="259" r:id="rId22"/>
    <p:sldId id="279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89A1F-1677-47FF-BF40-0ED147379BB8}" type="datetimeFigureOut">
              <a:rPr lang="pl-PL" smtClean="0"/>
              <a:t>26.06.2024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E9565-7C0B-4EF2-A786-D63B40287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021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B749-BD1B-4C45-900D-BEA6F1B351AF}" type="datetimeFigureOut">
              <a:rPr lang="pl-PL" smtClean="0"/>
              <a:t>26.06.2024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F8EE0-2BB3-4D48-BB90-730F2F000D92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B749-BD1B-4C45-900D-BEA6F1B351AF}" type="datetimeFigureOut">
              <a:rPr lang="pl-PL" smtClean="0"/>
              <a:t>26.06.2024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8EE0-2BB3-4D48-BB90-730F2F000D9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B749-BD1B-4C45-900D-BEA6F1B351AF}" type="datetimeFigureOut">
              <a:rPr lang="pl-PL" smtClean="0"/>
              <a:t>26.06.2024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8EE0-2BB3-4D48-BB90-730F2F000D9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B749-BD1B-4C45-900D-BEA6F1B351AF}" type="datetimeFigureOut">
              <a:rPr lang="pl-PL" smtClean="0"/>
              <a:t>26.06.2024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8EE0-2BB3-4D48-BB90-730F2F000D9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B749-BD1B-4C45-900D-BEA6F1B351AF}" type="datetimeFigureOut">
              <a:rPr lang="pl-PL" smtClean="0"/>
              <a:t>26.06.2024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8EE0-2BB3-4D48-BB90-730F2F000D92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B749-BD1B-4C45-900D-BEA6F1B351AF}" type="datetimeFigureOut">
              <a:rPr lang="pl-PL" smtClean="0"/>
              <a:t>26.06.2024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8EE0-2BB3-4D48-BB90-730F2F000D92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B749-BD1B-4C45-900D-BEA6F1B351AF}" type="datetimeFigureOut">
              <a:rPr lang="pl-PL" smtClean="0"/>
              <a:t>26.06.2024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8EE0-2BB3-4D48-BB90-730F2F000D92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B749-BD1B-4C45-900D-BEA6F1B351AF}" type="datetimeFigureOut">
              <a:rPr lang="pl-PL" smtClean="0"/>
              <a:t>26.06.2024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8EE0-2BB3-4D48-BB90-730F2F000D9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B749-BD1B-4C45-900D-BEA6F1B351AF}" type="datetimeFigureOut">
              <a:rPr lang="pl-PL" smtClean="0"/>
              <a:t>26.06.2024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8EE0-2BB3-4D48-BB90-730F2F000D9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B749-BD1B-4C45-900D-BEA6F1B351AF}" type="datetimeFigureOut">
              <a:rPr lang="pl-PL" smtClean="0"/>
              <a:t>26.06.2024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8EE0-2BB3-4D48-BB90-730F2F000D9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B749-BD1B-4C45-900D-BEA6F1B351AF}" type="datetimeFigureOut">
              <a:rPr lang="pl-PL" smtClean="0"/>
              <a:t>26.06.2024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8EE0-2BB3-4D48-BB90-730F2F000D9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382B749-BD1B-4C45-900D-BEA6F1B351AF}" type="datetimeFigureOut">
              <a:rPr lang="pl-PL" smtClean="0"/>
              <a:t>26.06.2024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7FF8EE0-2BB3-4D48-BB90-730F2F000D92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ssuu.com/europeanspamagazine/docs/esm_autumn_issue_81/s/1345552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8046640" cy="4267200"/>
          </a:xfrm>
        </p:spPr>
        <p:txBody>
          <a:bodyPr/>
          <a:lstStyle/>
          <a:p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Zapraszamy na  studia </a:t>
            </a:r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stopnia </a:t>
            </a:r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kierunek: </a:t>
            </a:r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Turystyka </a:t>
            </a:r>
            <a:br>
              <a:rPr lang="pl-PL" sz="3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prozdrowotna</a:t>
            </a:r>
          </a:p>
        </p:txBody>
      </p:sp>
      <p:sp>
        <p:nvSpPr>
          <p:cNvPr id="6" name="Prostokąt 5"/>
          <p:cNvSpPr/>
          <p:nvPr/>
        </p:nvSpPr>
        <p:spPr>
          <a:xfrm>
            <a:off x="1187624" y="6381328"/>
            <a:ext cx="8550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Szczegółowe informacje: https://rekrutacja.ujk.edu.pl/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84" y="1034008"/>
            <a:ext cx="1188132" cy="200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475EE2A-AFD9-419D-0A7C-F0B8E2C31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8" y="-2280"/>
            <a:ext cx="9144000" cy="83599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2345C400-A866-6685-CE62-07ACFA193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1426" y="1556792"/>
            <a:ext cx="1971950" cy="88594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48E0810-C3C7-55D5-84C6-96106BA8CF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959" y="1452945"/>
            <a:ext cx="2110082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55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57808" y="823482"/>
            <a:ext cx="8046640" cy="1008112"/>
          </a:xfrm>
        </p:spPr>
        <p:txBody>
          <a:bodyPr/>
          <a:lstStyle/>
          <a:p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studiów</a:t>
            </a:r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Turystyka prozdrowotna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475EE2A-AFD9-419D-0A7C-F0B8E2C31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" y="-2280"/>
            <a:ext cx="9144000" cy="835992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D0C428AF-BFC9-4E30-B03E-9C3228EA866E}"/>
              </a:ext>
            </a:extLst>
          </p:cNvPr>
          <p:cNvSpPr txBox="1"/>
          <p:nvPr/>
        </p:nvSpPr>
        <p:spPr>
          <a:xfrm>
            <a:off x="2292842" y="1800738"/>
            <a:ext cx="45765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Blok:</a:t>
            </a:r>
            <a:br>
              <a:rPr lang="pl-PL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Turystyka uzdrowiskowa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62A39410-7CAD-1D75-DACE-C50DA5EC5B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855065"/>
              </p:ext>
            </p:extLst>
          </p:nvPr>
        </p:nvGraphicFramePr>
        <p:xfrm>
          <a:off x="1115616" y="2657356"/>
          <a:ext cx="6912768" cy="22118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0208">
                  <a:extLst>
                    <a:ext uri="{9D8B030D-6E8A-4147-A177-3AD203B41FA5}">
                      <a16:colId xmlns:a16="http://schemas.microsoft.com/office/drawing/2014/main" val="1896333903"/>
                    </a:ext>
                  </a:extLst>
                </a:gridCol>
                <a:gridCol w="6252560">
                  <a:extLst>
                    <a:ext uri="{9D8B030D-6E8A-4147-A177-3AD203B41FA5}">
                      <a16:colId xmlns:a16="http://schemas.microsoft.com/office/drawing/2014/main" val="2592107339"/>
                    </a:ext>
                  </a:extLst>
                </a:gridCol>
              </a:tblGrid>
              <a:tr h="48361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Nowe trendy i produkty w turystyce uzdrowiskowej</a:t>
                      </a:r>
                      <a:endParaRPr lang="pl-PL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278384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Zarządzanie i marketing w turystyce uzdrowiskowej</a:t>
                      </a:r>
                      <a:endParaRPr lang="pl-PL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8898023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Zastosowanie informatyki w turystyce zdrowotnej</a:t>
                      </a:r>
                      <a:endParaRPr lang="pl-PL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8812873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Uwarunkowania przyrodnicze turystyki uzdrowiskowej</a:t>
                      </a:r>
                      <a:endParaRPr lang="pl-PL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528098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Polskie i światowe uzdrowiska</a:t>
                      </a:r>
                      <a:endParaRPr lang="pl-PL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66998581"/>
                  </a:ext>
                </a:extLst>
              </a:tr>
            </a:tbl>
          </a:graphicData>
        </a:graphic>
      </p:graphicFrame>
      <p:pic>
        <p:nvPicPr>
          <p:cNvPr id="7" name="Picture 2" descr="Uzdrowisko Busko-Zdrój S.A. - Uzdrowisko Busko-Zdrój S.A.">
            <a:extLst>
              <a:ext uri="{FF2B5EF4-FFF2-40B4-BE49-F238E27FC236}">
                <a16:creationId xmlns:a16="http://schemas.microsoft.com/office/drawing/2014/main" id="{3BF9E004-BC45-BEB3-D6C1-DC27CE489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6407"/>
            <a:ext cx="9144000" cy="183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682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57808" y="823482"/>
            <a:ext cx="8046640" cy="1008112"/>
          </a:xfrm>
        </p:spPr>
        <p:txBody>
          <a:bodyPr/>
          <a:lstStyle/>
          <a:p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studiów</a:t>
            </a:r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Turystyka prozdrowotna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475EE2A-AFD9-419D-0A7C-F0B8E2C31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" y="-2280"/>
            <a:ext cx="9144000" cy="835992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898D23B-1213-3CC7-74DD-4EDF28742253}"/>
              </a:ext>
            </a:extLst>
          </p:cNvPr>
          <p:cNvSpPr txBox="1"/>
          <p:nvPr/>
        </p:nvSpPr>
        <p:spPr>
          <a:xfrm>
            <a:off x="2292842" y="1863602"/>
            <a:ext cx="45765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Blok przedmiotów do wyboru obejmuje: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EB06F407-BD0B-B17F-6B12-D9A3EB1967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056366"/>
              </p:ext>
            </p:extLst>
          </p:nvPr>
        </p:nvGraphicFramePr>
        <p:xfrm>
          <a:off x="620688" y="3271287"/>
          <a:ext cx="7920880" cy="1784229"/>
        </p:xfrm>
        <a:graphic>
          <a:graphicData uri="http://schemas.openxmlformats.org/drawingml/2006/table">
            <a:tbl>
              <a:tblPr/>
              <a:tblGrid>
                <a:gridCol w="720080">
                  <a:extLst>
                    <a:ext uri="{9D8B030D-6E8A-4147-A177-3AD203B41FA5}">
                      <a16:colId xmlns:a16="http://schemas.microsoft.com/office/drawing/2014/main" val="1739590522"/>
                    </a:ext>
                  </a:extLst>
                </a:gridCol>
                <a:gridCol w="7200800">
                  <a:extLst>
                    <a:ext uri="{9D8B030D-6E8A-4147-A177-3AD203B41FA5}">
                      <a16:colId xmlns:a16="http://schemas.microsoft.com/office/drawing/2014/main" val="2725218008"/>
                    </a:ext>
                  </a:extLst>
                </a:gridCol>
              </a:tblGrid>
              <a:tr h="30870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825" marR="5825" marT="5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Kontrowersyjna turystyka medyczna/Światowe centra turystyki medycznej</a:t>
                      </a:r>
                    </a:p>
                  </a:txBody>
                  <a:tcPr marL="5825" marR="5825" marT="5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878270"/>
                  </a:ext>
                </a:extLst>
              </a:tr>
              <a:tr h="31376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825" marR="5825" marT="5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Turystyka kulinarna/turystyka winiarska</a:t>
                      </a:r>
                    </a:p>
                  </a:txBody>
                  <a:tcPr marL="5825" marR="5825" marT="5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807003"/>
                  </a:ext>
                </a:extLst>
              </a:tr>
              <a:tr h="47065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825" marR="5825" marT="5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Świętokrzyskie produkty turystyki uzdrowiskowej/Turystyka na obszarach chronionych w regionie świętokrzyskim</a:t>
                      </a:r>
                    </a:p>
                  </a:txBody>
                  <a:tcPr marL="5825" marR="5825" marT="5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975057"/>
                  </a:ext>
                </a:extLst>
              </a:tr>
              <a:tr h="29858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825" marR="5825" marT="5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Obóz wędrowny Bieszczady/Obóz wędrowny Sudety</a:t>
                      </a:r>
                    </a:p>
                  </a:txBody>
                  <a:tcPr marL="5825" marR="5825" marT="5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992820"/>
                  </a:ext>
                </a:extLst>
              </a:tr>
              <a:tr h="30870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825" marR="5825" marT="5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Język niemiecki/Język francuski</a:t>
                      </a:r>
                    </a:p>
                  </a:txBody>
                  <a:tcPr marL="5825" marR="5825" marT="5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632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4044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57808" y="823482"/>
            <a:ext cx="8046640" cy="1008112"/>
          </a:xfrm>
        </p:spPr>
        <p:txBody>
          <a:bodyPr/>
          <a:lstStyle/>
          <a:p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studiów</a:t>
            </a:r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Turystyka prozdrowotna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475EE2A-AFD9-419D-0A7C-F0B8E2C31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" y="-2280"/>
            <a:ext cx="9144000" cy="835992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92612FF-BD90-A342-8173-9F2F875B3E33}"/>
              </a:ext>
            </a:extLst>
          </p:cNvPr>
          <p:cNvSpPr txBox="1"/>
          <p:nvPr/>
        </p:nvSpPr>
        <p:spPr>
          <a:xfrm>
            <a:off x="2283714" y="1916832"/>
            <a:ext cx="45765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Blok przedmiotów do wyboru obejmuje zajęcia terenowe: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C3FFCAFB-CF3D-1AF4-F8F7-EC3DDE63C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447976"/>
              </p:ext>
            </p:extLst>
          </p:nvPr>
        </p:nvGraphicFramePr>
        <p:xfrm>
          <a:off x="323528" y="2648401"/>
          <a:ext cx="7920929" cy="2800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929">
                  <a:extLst>
                    <a:ext uri="{9D8B030D-6E8A-4147-A177-3AD203B41FA5}">
                      <a16:colId xmlns:a16="http://schemas.microsoft.com/office/drawing/2014/main" val="1579503028"/>
                    </a:ext>
                  </a:extLst>
                </a:gridCol>
              </a:tblGrid>
              <a:tr h="767227"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 i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Objazdy studyjne (w trakcie pierwszych pięciu semestrów studiów) – Turystyka prozdrowotna:</a:t>
                      </a:r>
                    </a:p>
                    <a:p>
                      <a:pPr algn="l" fontAlgn="t"/>
                      <a:endParaRPr lang="pl-PL" sz="1800" b="0" i="1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3" marR="9523" marT="9516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266836"/>
                  </a:ext>
                </a:extLst>
              </a:tr>
              <a:tr h="261589">
                <a:tc>
                  <a:txBody>
                    <a:bodyPr/>
                    <a:lstStyle/>
                    <a:p>
                      <a:pPr marL="825750" marR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800" b="0" i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w górach (Karpaty lub Sudety)  </a:t>
                      </a:r>
                    </a:p>
                  </a:txBody>
                  <a:tcPr marL="9523" marR="9523" marT="9516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522748"/>
                  </a:ext>
                </a:extLst>
              </a:tr>
              <a:tr h="261586">
                <a:tc>
                  <a:txBody>
                    <a:bodyPr/>
                    <a:lstStyle/>
                    <a:p>
                      <a:pPr marL="825750" marR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800" b="0" i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na wyżynach (Wyżyna Małopolska lub Wyżyna Lubelska)</a:t>
                      </a:r>
                    </a:p>
                  </a:txBody>
                  <a:tcPr marL="9522" marR="9522" marT="951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32381"/>
                  </a:ext>
                </a:extLst>
              </a:tr>
              <a:tr h="261586">
                <a:tc>
                  <a:txBody>
                    <a:bodyPr/>
                    <a:lstStyle/>
                    <a:p>
                      <a:pPr marL="825750" marR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800" b="0" i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na nizinach (Nizina </a:t>
                      </a:r>
                      <a:r>
                        <a:rPr lang="pl-PL" sz="1800" b="0" i="1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Południowowielkopolska</a:t>
                      </a:r>
                      <a:r>
                        <a:rPr lang="pl-PL" sz="1800" b="0" i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 lub Nizina Mazowiecka </a:t>
                      </a:r>
                    </a:p>
                  </a:txBody>
                  <a:tcPr marL="9522" marR="9522" marT="951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861656"/>
                  </a:ext>
                </a:extLst>
              </a:tr>
              <a:tr h="261586">
                <a:tc>
                  <a:txBody>
                    <a:bodyPr/>
                    <a:lstStyle/>
                    <a:p>
                      <a:pPr marL="825750" marR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800" b="0" i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na pojezierzach (Pojezierze Wielkopolskie lub Pojezierze Mazurskie) </a:t>
                      </a:r>
                    </a:p>
                  </a:txBody>
                  <a:tcPr marL="9522" marR="9522" marT="951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703885"/>
                  </a:ext>
                </a:extLst>
              </a:tr>
              <a:tr h="767224">
                <a:tc>
                  <a:txBody>
                    <a:bodyPr/>
                    <a:lstStyle/>
                    <a:p>
                      <a:pPr marL="825750" marR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800" b="0" i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na pobrzeżach (Pobrzeże Szczecińskie lub Koszalińskie lub Gdańskie)</a:t>
                      </a:r>
                    </a:p>
                    <a:p>
                      <a:pPr marL="540000" algn="l" fontAlgn="b"/>
                      <a:endParaRPr lang="pl-PL" sz="1800" b="0" i="1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2" marR="9522" marT="951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623668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008430DD-22D8-373A-CCAE-3D8005B150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349611"/>
              </p:ext>
            </p:extLst>
          </p:nvPr>
        </p:nvGraphicFramePr>
        <p:xfrm>
          <a:off x="9128" y="5454365"/>
          <a:ext cx="9251950" cy="8629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5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4488">
                <a:tc>
                  <a:txBody>
                    <a:bodyPr/>
                    <a:lstStyle/>
                    <a:p>
                      <a:pPr algn="ctr" fontAlgn="b"/>
                      <a:r>
                        <a:rPr lang="pl-PL" sz="28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Koszty związane z zajęciami terenowymi (noclegi, transport, bilety wstępów) pokrywa Uczelnia.</a:t>
                      </a:r>
                    </a:p>
                  </a:txBody>
                  <a:tcPr marL="9527" marR="9527" marT="947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244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57808" y="823482"/>
            <a:ext cx="8046640" cy="1008112"/>
          </a:xfrm>
        </p:spPr>
        <p:txBody>
          <a:bodyPr/>
          <a:lstStyle/>
          <a:p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studiów</a:t>
            </a:r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Turystyka prozdrowotna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475EE2A-AFD9-419D-0A7C-F0B8E2C31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" y="-2280"/>
            <a:ext cx="9144000" cy="835992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F4CBE583-920A-D094-BDB8-A81EB6E0D9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758864"/>
              </p:ext>
            </p:extLst>
          </p:nvPr>
        </p:nvGraphicFramePr>
        <p:xfrm>
          <a:off x="467544" y="1988840"/>
          <a:ext cx="8855075" cy="16141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5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4335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W ramach realizacji programu studiów zaplanowane są dwa obozy studenckie:</a:t>
                      </a:r>
                    </a:p>
                    <a:p>
                      <a:pPr algn="l" fontAlgn="b"/>
                      <a:endParaRPr lang="pl-PL" sz="2000" b="1" i="1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57">
                <a:tc>
                  <a:txBody>
                    <a:bodyPr/>
                    <a:lstStyle/>
                    <a:p>
                      <a:pPr marL="342900" marR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l-PL" sz="1800" b="1" i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Turystyka kwalifikowana - obóz zimowy narciarski</a:t>
                      </a:r>
                    </a:p>
                  </a:txBody>
                  <a:tcPr marL="9525" marR="9525" marT="953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157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i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2.</a:t>
                      </a:r>
                      <a:r>
                        <a:rPr lang="pl-PL" sz="1800" b="1" i="1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pl-PL" sz="1800" b="1" i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Turystyka kwalifikowana – obóz wędrowny</a:t>
                      </a:r>
                    </a:p>
                  </a:txBody>
                  <a:tcPr marL="9523" marR="9523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2649001-C8FD-7571-3AA9-C7FAE96965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583543"/>
              </p:ext>
            </p:extLst>
          </p:nvPr>
        </p:nvGraphicFramePr>
        <p:xfrm>
          <a:off x="9128" y="5454365"/>
          <a:ext cx="9251950" cy="12896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5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4488">
                <a:tc>
                  <a:txBody>
                    <a:bodyPr/>
                    <a:lstStyle/>
                    <a:p>
                      <a:pPr algn="ctr" fontAlgn="b"/>
                      <a:r>
                        <a:rPr lang="pl-PL" sz="28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Koszty związane z obozami studenckimi przewidzianymi </a:t>
                      </a:r>
                      <a:br>
                        <a:rPr lang="pl-PL" sz="28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</a:br>
                      <a:r>
                        <a:rPr lang="pl-PL" sz="28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w programie studiów (noclegi, transport, bilety wstępów) pokrywa Uczelnia.</a:t>
                      </a:r>
                    </a:p>
                  </a:txBody>
                  <a:tcPr marL="9527" marR="9527" marT="947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23">
            <a:extLst>
              <a:ext uri="{FF2B5EF4-FFF2-40B4-BE49-F238E27FC236}">
                <a16:creationId xmlns:a16="http://schemas.microsoft.com/office/drawing/2014/main" id="{3B0002AE-5511-4ECF-7F25-E65175505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82949"/>
            <a:ext cx="2376264" cy="177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>
            <a:extLst>
              <a:ext uri="{FF2B5EF4-FFF2-40B4-BE49-F238E27FC236}">
                <a16:creationId xmlns:a16="http://schemas.microsoft.com/office/drawing/2014/main" id="{F75801A0-BD6D-39AE-AED6-0F009B5BB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234" y="3684077"/>
            <a:ext cx="2376264" cy="177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076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57808" y="823482"/>
            <a:ext cx="8046640" cy="589294"/>
          </a:xfrm>
        </p:spPr>
        <p:txBody>
          <a:bodyPr/>
          <a:lstStyle/>
          <a:p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Wsparcie studentów na rynku pracy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475EE2A-AFD9-419D-0A7C-F0B8E2C31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" y="-2280"/>
            <a:ext cx="9144000" cy="835992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7A2863A-05BC-2CC5-116A-B83CC93C5EA4}"/>
              </a:ext>
            </a:extLst>
          </p:cNvPr>
          <p:cNvSpPr txBox="1"/>
          <p:nvPr/>
        </p:nvSpPr>
        <p:spPr>
          <a:xfrm>
            <a:off x="569264" y="1680058"/>
            <a:ext cx="7902624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24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Bezpłatne zajęcia wyrównawcze:</a:t>
            </a:r>
          </a:p>
          <a:p>
            <a:pPr marL="285750" indent="-285750" algn="l">
              <a:buFontTx/>
              <a:buChar char="-"/>
            </a:pPr>
            <a:r>
              <a:rPr lang="pl-PL" sz="24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Wprowadzenie do </a:t>
            </a:r>
            <a:r>
              <a:rPr lang="pl-PL" sz="2400" b="1" i="0" u="none" strike="noStrike" baseline="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geoinformacji</a:t>
            </a:r>
            <a:r>
              <a:rPr lang="pl-PL" sz="24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laboratorium, 30 godz., </a:t>
            </a:r>
          </a:p>
          <a:p>
            <a:pPr marL="285750" indent="-285750" algn="l">
              <a:buFontTx/>
              <a:buChar char="-"/>
            </a:pPr>
            <a:r>
              <a:rPr lang="pl-PL" sz="24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Obsługa podstawowych programów komputerowych </a:t>
            </a:r>
            <a:r>
              <a:rPr lang="pl-PL" sz="24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laboratorium, 15 godz.</a:t>
            </a:r>
          </a:p>
          <a:p>
            <a:pPr algn="l"/>
            <a:r>
              <a:rPr lang="pl-PL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pl-PL" sz="2400" b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Bezpłatne</a:t>
            </a:r>
            <a:r>
              <a:rPr lang="pl-PL" sz="2800" b="1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b="1" kern="12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Kursy umożliwiające uzyskanie certyfikatów Polskiej Organizacji Turystycznej:</a:t>
            </a:r>
          </a:p>
          <a:p>
            <a:pPr algn="l"/>
            <a:r>
              <a:rPr lang="pl-PL" sz="2400" b="1" i="1" kern="12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pl-PL" sz="2400" b="1" i="1" kern="12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Menadżer turystyki zdrowotnej, 20 godz., I rok studiów;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pl-PL" sz="2400" b="1" i="1" kern="12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Menadżer turystyki Spa &amp; </a:t>
            </a:r>
            <a:r>
              <a:rPr lang="pl-PL" sz="2400" b="1" i="1" kern="1200" dirty="0" err="1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Wellness</a:t>
            </a:r>
            <a:r>
              <a:rPr lang="pl-PL" sz="2400" b="1" i="1" kern="12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 godz. II rok studiów;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pl-PL" sz="2400" b="1" i="1" kern="12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Oferta turystyki zdrowotnej – innowacje w obiektach turystyki zdrowotnej, 20 godz., III rok studiów.</a:t>
            </a:r>
          </a:p>
          <a:p>
            <a:pPr algn="l"/>
            <a:endParaRPr lang="pl-PL" sz="2400" b="0" i="0" u="none" strike="noStrike" baseline="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902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57808" y="823482"/>
            <a:ext cx="8046640" cy="589294"/>
          </a:xfrm>
        </p:spPr>
        <p:txBody>
          <a:bodyPr/>
          <a:lstStyle/>
          <a:p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Wsparcie studentów na rynku pracy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475EE2A-AFD9-419D-0A7C-F0B8E2C31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" y="-2280"/>
            <a:ext cx="9144000" cy="835992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7A2863A-05BC-2CC5-116A-B83CC93C5EA4}"/>
              </a:ext>
            </a:extLst>
          </p:cNvPr>
          <p:cNvSpPr txBox="1"/>
          <p:nvPr/>
        </p:nvSpPr>
        <p:spPr>
          <a:xfrm>
            <a:off x="673304" y="1772816"/>
            <a:ext cx="7902624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0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STAŻE U PRACODAWCÓW!!!!</a:t>
            </a:r>
            <a:endParaRPr lang="pl-PL" sz="2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Dla studentów I </a:t>
            </a:r>
            <a:r>
              <a:rPr lang="pl-PL" sz="2400" b="1" i="0" u="none" strike="noStrike" baseline="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pl-PL" sz="24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II roku studiów zaplanowano staże zawodowe. Łączny wymiar stażu będzie wynosił 240 godz./2 m-ce.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Staże będą realizowane w branży turystyki prozdrowotnej regionu i kraju.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Każdy student otrzyma stypendium stażowe w wysokości </a:t>
            </a:r>
            <a:r>
              <a:rPr lang="pl-PL" sz="28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3372 zł</a:t>
            </a:r>
            <a:r>
              <a:rPr lang="pl-PL" sz="24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/miesiąc.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Uczelnia pokrywa koszty: </a:t>
            </a:r>
            <a:r>
              <a:rPr lang="pl-PL" sz="24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zakwaterowania (dla staży poza miejscem zamieszkania pow. 50 km), ubezpieczenia </a:t>
            </a:r>
            <a:br>
              <a:rPr lang="pl-PL" sz="24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badań lekarskich, wynagrodzenia opiekuna stażysty.</a:t>
            </a:r>
          </a:p>
        </p:txBody>
      </p:sp>
    </p:spTree>
    <p:extLst>
      <p:ext uri="{BB962C8B-B14F-4D97-AF65-F5344CB8AC3E}">
        <p14:creationId xmlns:p14="http://schemas.microsoft.com/office/powerpoint/2010/main" val="1086153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57808" y="823482"/>
            <a:ext cx="8046640" cy="589294"/>
          </a:xfrm>
        </p:spPr>
        <p:txBody>
          <a:bodyPr/>
          <a:lstStyle/>
          <a:p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Wsparcie studentów na rynku pracy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475EE2A-AFD9-419D-0A7C-F0B8E2C31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" y="-2280"/>
            <a:ext cx="9144000" cy="835992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7A2863A-05BC-2CC5-116A-B83CC93C5EA4}"/>
              </a:ext>
            </a:extLst>
          </p:cNvPr>
          <p:cNvSpPr txBox="1"/>
          <p:nvPr/>
        </p:nvSpPr>
        <p:spPr>
          <a:xfrm>
            <a:off x="683568" y="1268760"/>
            <a:ext cx="79026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Wizyty Studyjne, </a:t>
            </a:r>
          </a:p>
          <a:p>
            <a:pPr algn="ctr"/>
            <a:r>
              <a:rPr lang="pl-PL" sz="32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wykłady praktyków</a:t>
            </a:r>
            <a:endParaRPr lang="pl-PL" sz="32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F627B82-37D4-51ED-90F0-0DB28FDDD6B4}"/>
              </a:ext>
            </a:extLst>
          </p:cNvPr>
          <p:cNvSpPr txBox="1"/>
          <p:nvPr/>
        </p:nvSpPr>
        <p:spPr>
          <a:xfrm>
            <a:off x="701824" y="2225978"/>
            <a:ext cx="790262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18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pl-PL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ramach projektu zaplanowano wizyty studyjne studentów we wzorcowo zarządzanych instytucjach oferujących usługi w zakresie turystyki</a:t>
            </a:r>
          </a:p>
          <a:p>
            <a:pPr algn="l"/>
            <a:r>
              <a:rPr lang="pl-PL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Zdrowotnej, np. Hotel Malinowy Zdrój w Solcu-Zdroju, Hotel Bristol </a:t>
            </a:r>
            <a:br>
              <a:rPr lang="pl-PL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b="1" i="0" u="none" strike="noStrike" baseline="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Busku-Zdroju</a:t>
            </a:r>
            <a:r>
              <a:rPr lang="pl-PL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endParaRPr lang="pl-PL" b="1" i="0" u="none" strike="noStrike" baseline="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pl-PL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W programie studiów przewidziano możliwość udziału studentów w w</a:t>
            </a:r>
            <a:r>
              <a:rPr lang="pl-PL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ykładach prowadzonych przez praktyków zawodu. Osobami zaproszonymi będą przedstawiciele branży z całego kraju. </a:t>
            </a:r>
            <a:endParaRPr lang="pl-PL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pl-PL" i="0" u="none" strike="noStrike" baseline="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Przykładowa tematyka wykładów: </a:t>
            </a:r>
            <a:br>
              <a:rPr lang="pl-PL" i="0" u="none" strike="noStrike" baseline="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i="1" u="none" strike="noStrike" baseline="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 łączyć sektor prozdrowotny z usługami medycznymi?;</a:t>
            </a:r>
          </a:p>
          <a:p>
            <a:pPr algn="l"/>
            <a:r>
              <a:rPr lang="pl-PL" i="1" u="none" strike="noStrike" baseline="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Obsługa klienta w obiektach turystyki zdrowotnej;</a:t>
            </a:r>
          </a:p>
          <a:p>
            <a:pPr algn="l"/>
            <a:r>
              <a:rPr lang="pl-PL" i="1" u="none" strike="noStrike" baseline="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Pakiety turystyki zdrowotnej.</a:t>
            </a:r>
          </a:p>
          <a:p>
            <a:pPr algn="l"/>
            <a:endParaRPr lang="pl-PL" i="1" u="none" strike="noStrike" baseline="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pl-PL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W programie studiów przewidziano 150 godz. praktyk zawodowych </a:t>
            </a:r>
            <a:br>
              <a:rPr lang="pl-PL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pracodawców reprezentujących branże zgodne ze specjalnościami wybranymi przez studentów</a:t>
            </a:r>
          </a:p>
        </p:txBody>
      </p:sp>
    </p:spTree>
    <p:extLst>
      <p:ext uri="{BB962C8B-B14F-4D97-AF65-F5344CB8AC3E}">
        <p14:creationId xmlns:p14="http://schemas.microsoft.com/office/powerpoint/2010/main" val="2158843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57808" y="823482"/>
            <a:ext cx="8046640" cy="1008112"/>
          </a:xfrm>
        </p:spPr>
        <p:txBody>
          <a:bodyPr/>
          <a:lstStyle/>
          <a:p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studiów</a:t>
            </a:r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Turystyka prozdrowotna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475EE2A-AFD9-419D-0A7C-F0B8E2C31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" y="-2280"/>
            <a:ext cx="9144000" cy="835992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88B7E9F-E65E-9D3C-A5D8-5766F263BE5D}"/>
              </a:ext>
            </a:extLst>
          </p:cNvPr>
          <p:cNvSpPr txBox="1"/>
          <p:nvPr/>
        </p:nvSpPr>
        <p:spPr>
          <a:xfrm>
            <a:off x="1929381" y="1829322"/>
            <a:ext cx="53034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Warunki przyjęcia na studia</a:t>
            </a:r>
            <a:endParaRPr lang="pl-PL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A61AB58F-16F8-7EB6-18E7-ECFCEDB0C5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414623"/>
              </p:ext>
            </p:extLst>
          </p:nvPr>
        </p:nvGraphicFramePr>
        <p:xfrm>
          <a:off x="1259631" y="2511580"/>
          <a:ext cx="6840759" cy="2934697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649112">
                  <a:extLst>
                    <a:ext uri="{9D8B030D-6E8A-4147-A177-3AD203B41FA5}">
                      <a16:colId xmlns:a16="http://schemas.microsoft.com/office/drawing/2014/main" val="1870878914"/>
                    </a:ext>
                  </a:extLst>
                </a:gridCol>
                <a:gridCol w="1730549">
                  <a:extLst>
                    <a:ext uri="{9D8B030D-6E8A-4147-A177-3AD203B41FA5}">
                      <a16:colId xmlns:a16="http://schemas.microsoft.com/office/drawing/2014/main" val="1783339897"/>
                    </a:ext>
                  </a:extLst>
                </a:gridCol>
                <a:gridCol w="1730549">
                  <a:extLst>
                    <a:ext uri="{9D8B030D-6E8A-4147-A177-3AD203B41FA5}">
                      <a16:colId xmlns:a16="http://schemas.microsoft.com/office/drawing/2014/main" val="1489123102"/>
                    </a:ext>
                  </a:extLst>
                </a:gridCol>
                <a:gridCol w="1730549">
                  <a:extLst>
                    <a:ext uri="{9D8B030D-6E8A-4147-A177-3AD203B41FA5}">
                      <a16:colId xmlns:a16="http://schemas.microsoft.com/office/drawing/2014/main" val="2563734321"/>
                    </a:ext>
                  </a:extLst>
                </a:gridCol>
              </a:tblGrid>
              <a:tr h="252457">
                <a:tc>
                  <a:txBody>
                    <a:bodyPr/>
                    <a:lstStyle/>
                    <a:p>
                      <a:pPr algn="ctr"/>
                      <a:r>
                        <a:rPr lang="pl-PL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Przedmiot punktowany</a:t>
                      </a:r>
                      <a:endParaRPr lang="pl-PL" sz="16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Przedmiot punktowany</a:t>
                      </a:r>
                      <a:endParaRPr lang="pl-PL" sz="1600" kern="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Przedmiot punktowany</a:t>
                      </a:r>
                      <a:endParaRPr lang="pl-PL" sz="1600" kern="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Przedmiot punktowany</a:t>
                      </a:r>
                      <a:endParaRPr lang="pl-PL" sz="1600" kern="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1998452"/>
                  </a:ext>
                </a:extLst>
              </a:tr>
              <a:tr h="1767196">
                <a:tc>
                  <a:txBody>
                    <a:bodyPr/>
                    <a:lstStyle/>
                    <a:p>
                      <a:pPr algn="ctr"/>
                      <a:r>
                        <a:rPr lang="pl-PL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 język polski</a:t>
                      </a:r>
                      <a:endParaRPr lang="pl-PL" sz="16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pl-PL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6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pl-PL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P. podstawowy x 1</a:t>
                      </a:r>
                      <a:endParaRPr lang="pl-PL" sz="16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pl-PL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albo</a:t>
                      </a:r>
                      <a:endParaRPr lang="pl-PL" sz="16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pl-PL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P. rozszerzony x 2</a:t>
                      </a:r>
                      <a:endParaRPr lang="pl-PL" sz="16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pl-PL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6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 matematyka</a:t>
                      </a:r>
                      <a:endParaRPr lang="pl-PL" sz="16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pl-PL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6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pl-PL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P. podstawowy x 1</a:t>
                      </a:r>
                      <a:endParaRPr lang="pl-PL" sz="16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pl-PL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albo</a:t>
                      </a:r>
                      <a:endParaRPr lang="pl-PL" sz="16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pl-PL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P. rozszerzony x 2</a:t>
                      </a:r>
                      <a:endParaRPr lang="pl-PL" sz="16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pl-PL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6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 język obcy</a:t>
                      </a:r>
                      <a:endParaRPr lang="pl-PL" sz="16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pl-PL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6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pl-PL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P. podstawowy x 1</a:t>
                      </a:r>
                      <a:endParaRPr lang="pl-PL" sz="16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pl-PL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albo</a:t>
                      </a:r>
                      <a:endParaRPr lang="pl-PL" sz="16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pl-PL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P. rozszerzony x 2</a:t>
                      </a:r>
                      <a:endParaRPr lang="pl-PL" sz="16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pl-PL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6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Jeden przedmiot do wyboru:</a:t>
                      </a:r>
                      <a:endParaRPr lang="pl-PL" sz="16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pl-PL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wiedza </a:t>
                      </a:r>
                      <a:br>
                        <a:rPr lang="pl-PL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 społeczeństwie  lub biologia lub geografia</a:t>
                      </a:r>
                      <a:endParaRPr lang="pl-PL" sz="16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pl-PL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P. podstawowy x 1</a:t>
                      </a:r>
                      <a:endParaRPr lang="pl-PL" sz="16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pl-PL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albo</a:t>
                      </a:r>
                      <a:endParaRPr lang="pl-PL" sz="16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pl-PL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P. rozszerzony x 2</a:t>
                      </a:r>
                      <a:endParaRPr lang="pl-PL" sz="16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7387360"/>
                  </a:ext>
                </a:extLst>
              </a:tr>
              <a:tr h="252457">
                <a:tc>
                  <a:txBody>
                    <a:bodyPr/>
                    <a:lstStyle/>
                    <a:p>
                      <a:pPr algn="ctr"/>
                      <a:r>
                        <a:rPr lang="pl-PL" sz="16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waga = 10%</a:t>
                      </a:r>
                      <a:endParaRPr lang="pl-PL" sz="1600" kern="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waga = 15%</a:t>
                      </a:r>
                      <a:endParaRPr lang="pl-PL" sz="1600" kern="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waga = 20%</a:t>
                      </a:r>
                      <a:endParaRPr lang="pl-PL" sz="16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waga = 55%</a:t>
                      </a:r>
                      <a:endParaRPr lang="pl-PL" sz="16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0154939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14D74B14-7367-6EC0-DEF7-2355EFF43C75}"/>
              </a:ext>
            </a:extLst>
          </p:cNvPr>
          <p:cNvSpPr txBox="1"/>
          <p:nvPr/>
        </p:nvSpPr>
        <p:spPr>
          <a:xfrm>
            <a:off x="2391725" y="5620870"/>
            <a:ext cx="45765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kern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 = a*P + b*M + c*J + d*Z</a:t>
            </a:r>
            <a:endParaRPr lang="pl-PL" sz="2000" b="1" kern="50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ea typeface="Arial Unicode MS"/>
            </a:endParaRPr>
          </a:p>
          <a:p>
            <a:r>
              <a:rPr lang="pl-PL" sz="1800" b="1" kern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Minimalna liczba punktów uprawniająca kandydata do wpisu na listę studentów: 20</a:t>
            </a:r>
            <a:endParaRPr lang="pl-PL" sz="2000" b="1" kern="50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015397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57808" y="823482"/>
            <a:ext cx="8046640" cy="1008112"/>
          </a:xfrm>
        </p:spPr>
        <p:txBody>
          <a:bodyPr/>
          <a:lstStyle/>
          <a:p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sz="3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475EE2A-AFD9-419D-0A7C-F0B8E2C31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" y="-2280"/>
            <a:ext cx="9144000" cy="835992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B2FA1089-8AD6-3F3A-4B79-4338238F57BC}"/>
              </a:ext>
            </a:extLst>
          </p:cNvPr>
          <p:cNvSpPr txBox="1"/>
          <p:nvPr/>
        </p:nvSpPr>
        <p:spPr>
          <a:xfrm>
            <a:off x="539552" y="908720"/>
            <a:ext cx="84249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l-PL" alt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DC9E1F">
                    <a:lumMod val="50000"/>
                  </a:srgb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STUDENCKIE KOŁA NAUKOWE</a:t>
            </a:r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5E8F7455-05E2-ED2B-59D6-A15F8EB47DAD}"/>
              </a:ext>
            </a:extLst>
          </p:cNvPr>
          <p:cNvSpPr/>
          <p:nvPr/>
        </p:nvSpPr>
        <p:spPr>
          <a:xfrm>
            <a:off x="1331640" y="1706547"/>
            <a:ext cx="29523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Turystyki „Bez Nazwy”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7D462483-607E-E482-BB75-C81ACA8C7FC9}"/>
              </a:ext>
            </a:extLst>
          </p:cNvPr>
          <p:cNvSpPr/>
          <p:nvPr/>
        </p:nvSpPr>
        <p:spPr>
          <a:xfrm>
            <a:off x="5436096" y="1706547"/>
            <a:ext cx="17239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Krajoznawców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E797A4D-7350-3C6D-A81F-6EA217190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024" y="2182301"/>
            <a:ext cx="2254250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C05DF658-3F78-8C62-06B5-EBB0D7105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82301"/>
            <a:ext cx="2028825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3">
            <a:extLst>
              <a:ext uri="{FF2B5EF4-FFF2-40B4-BE49-F238E27FC236}">
                <a16:creationId xmlns:a16="http://schemas.microsoft.com/office/drawing/2014/main" id="{E1A4046A-72FB-FB2F-5DFB-3AA6B714C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092" y="4437112"/>
            <a:ext cx="7905750" cy="1855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Badania naukowe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Organizacja konferencji naukowych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Czynny udział w konferencjach i seminariach naukowych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Prelekcje i pokazy popularnonaukowe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Wyjazdy turystyczne</a:t>
            </a:r>
            <a:br>
              <a:rPr lang="pl-PL" sz="2400" dirty="0">
                <a:solidFill>
                  <a:srgbClr val="000000"/>
                </a:solidFill>
                <a:latin typeface="+mj-lt"/>
                <a:ea typeface="Microsoft YaHei" charset="0"/>
                <a:cs typeface="Microsoft YaHei" charset="0"/>
              </a:rPr>
            </a:br>
            <a:br>
              <a:rPr lang="pl-PL" sz="2400" dirty="0">
                <a:solidFill>
                  <a:srgbClr val="003300"/>
                </a:solidFill>
                <a:latin typeface="+mj-lt"/>
                <a:ea typeface="Microsoft YaHei" charset="0"/>
                <a:cs typeface="Microsoft YaHei" charset="0"/>
              </a:rPr>
            </a:br>
            <a:endParaRPr lang="pl-PL" sz="2400" dirty="0">
              <a:solidFill>
                <a:srgbClr val="003300"/>
              </a:solidFill>
              <a:latin typeface="+mj-lt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50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>
            <a:extLst>
              <a:ext uri="{FF2B5EF4-FFF2-40B4-BE49-F238E27FC236}">
                <a16:creationId xmlns:a16="http://schemas.microsoft.com/office/drawing/2014/main" id="{021E7158-840F-4FAA-BA08-A7BE5B0D1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15888"/>
            <a:ext cx="8643938" cy="720725"/>
          </a:xfrm>
        </p:spPr>
        <p:txBody>
          <a:bodyPr/>
          <a:lstStyle/>
          <a:p>
            <a:pPr eaLnBrk="1" hangingPunct="1"/>
            <a:r>
              <a:rPr lang="pl-PL" altLang="pl-PL" sz="36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STUDENCKIE KOŁA NAUKOWE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27D78DEA-ED0F-4A93-8268-D809C5BD6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149725"/>
            <a:ext cx="7905750" cy="1855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Badania naukowe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Organizacja konferencji naukowych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Czynny udział w konferencjach i seminariach naukowych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Prelekcje i pokazy popularnonaukowe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Wyjazdy turystyczne</a:t>
            </a:r>
            <a:br>
              <a:rPr lang="pl-PL" sz="2400" dirty="0">
                <a:solidFill>
                  <a:srgbClr val="000000"/>
                </a:solidFill>
                <a:latin typeface="+mj-lt"/>
                <a:ea typeface="Microsoft YaHei" charset="0"/>
                <a:cs typeface="Microsoft YaHei" charset="0"/>
              </a:rPr>
            </a:br>
            <a:br>
              <a:rPr lang="pl-PL" sz="2400" dirty="0">
                <a:solidFill>
                  <a:srgbClr val="003300"/>
                </a:solidFill>
                <a:latin typeface="+mj-lt"/>
                <a:ea typeface="Microsoft YaHei" charset="0"/>
                <a:cs typeface="Microsoft YaHei" charset="0"/>
              </a:rPr>
            </a:br>
            <a:endParaRPr lang="pl-PL" sz="2400" dirty="0">
              <a:solidFill>
                <a:srgbClr val="003300"/>
              </a:solidFill>
              <a:latin typeface="+mj-lt"/>
              <a:ea typeface="Microsoft YaHei" charset="0"/>
              <a:cs typeface="Microsoft YaHei" charset="0"/>
            </a:endParaRPr>
          </a:p>
        </p:txBody>
      </p:sp>
      <p:pic>
        <p:nvPicPr>
          <p:cNvPr id="11270" name="Picture 2">
            <a:extLst>
              <a:ext uri="{FF2B5EF4-FFF2-40B4-BE49-F238E27FC236}">
                <a16:creationId xmlns:a16="http://schemas.microsoft.com/office/drawing/2014/main" id="{40E984E0-1457-4151-BEEF-4AC440C1A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54048"/>
            <a:ext cx="2254250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E6179F23-77E9-4F9E-9C6B-08ED1E1325BD}"/>
              </a:ext>
            </a:extLst>
          </p:cNvPr>
          <p:cNvSpPr/>
          <p:nvPr/>
        </p:nvSpPr>
        <p:spPr>
          <a:xfrm>
            <a:off x="5482861" y="1095275"/>
            <a:ext cx="17239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Krajoznawców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93EDA041-595E-49E9-AE29-CB14F890FF97}"/>
              </a:ext>
            </a:extLst>
          </p:cNvPr>
          <p:cNvSpPr/>
          <p:nvPr/>
        </p:nvSpPr>
        <p:spPr>
          <a:xfrm>
            <a:off x="1331640" y="1101391"/>
            <a:ext cx="29523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Turystyki „Bez Nazwy”</a:t>
            </a:r>
          </a:p>
        </p:txBody>
      </p:sp>
      <p:pic>
        <p:nvPicPr>
          <p:cNvPr id="11273" name="Picture 2">
            <a:extLst>
              <a:ext uri="{FF2B5EF4-FFF2-40B4-BE49-F238E27FC236}">
                <a16:creationId xmlns:a16="http://schemas.microsoft.com/office/drawing/2014/main" id="{05AFEDCB-4C2F-48E3-8D43-D127A18D1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30" y="1754049"/>
            <a:ext cx="2028825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48680" y="1124744"/>
            <a:ext cx="8046640" cy="1008112"/>
          </a:xfrm>
        </p:spPr>
        <p:txBody>
          <a:bodyPr/>
          <a:lstStyle/>
          <a:p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Kierunek: </a:t>
            </a:r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Turystyka prozdrowotna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475EE2A-AFD9-419D-0A7C-F0B8E2C31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" y="-2280"/>
            <a:ext cx="9144000" cy="835992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8E592AA-8038-2F27-A14E-D108D2E1FAF0}"/>
              </a:ext>
            </a:extLst>
          </p:cNvPr>
          <p:cNvSpPr txBox="1"/>
          <p:nvPr/>
        </p:nvSpPr>
        <p:spPr>
          <a:xfrm>
            <a:off x="467544" y="2394072"/>
            <a:ext cx="7632848" cy="3840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Propozycja utworzenia nowego kierunku </a:t>
            </a:r>
            <a: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Turystyka prozdrowotna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jest odpowiedzią na potrzeby rynku pracy związane z koniecznością kształcenia wyspecjalizowanego personelu do obsługi stale rozwijających się usług w zakresie turystyki prozdrowotnej. </a:t>
            </a:r>
          </a:p>
          <a:p>
            <a:pPr marL="7429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Absolwenci studiów będą przygotowani do pracy jako: 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menadżerowie działów usług zdrowotnych w hotelach i resortach, menadżerowie ds. Spa &amp; </a:t>
            </a:r>
            <a:r>
              <a:rPr lang="pl-PL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Wellness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pracownicy w przedsiębiorstwach uzdrowiskowych, pracownicy biur podróży, pracownicy firm i instytucji świadczących usługi uzdrowiskowe i </a:t>
            </a:r>
            <a:r>
              <a:rPr lang="pl-PL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okołomedyczne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pracownicy działów turystyki w urzędach państwowych szczebla regionalnego i centralnego oraz instytucjach samorządowych, a także pozarządowych (np. POT, ROT, LGD).</a:t>
            </a:r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284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>
            <a:extLst>
              <a:ext uri="{FF2B5EF4-FFF2-40B4-BE49-F238E27FC236}">
                <a16:creationId xmlns:a16="http://schemas.microsoft.com/office/drawing/2014/main" id="{0671D655-AFDB-4276-9A96-D696E2DC6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77787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pl-PL" altLang="pl-PL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Zajęcia dydaktyczne prowadzone są </a:t>
            </a:r>
            <a:br>
              <a:rPr lang="pl-PL" altLang="pl-PL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nowoczesnych pracowniach </a:t>
            </a:r>
            <a:br>
              <a:rPr lang="pl-PL" altLang="pl-PL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laboratoriach</a:t>
            </a:r>
          </a:p>
        </p:txBody>
      </p:sp>
      <p:pic>
        <p:nvPicPr>
          <p:cNvPr id="4108" name="Obraz 7">
            <a:extLst>
              <a:ext uri="{FF2B5EF4-FFF2-40B4-BE49-F238E27FC236}">
                <a16:creationId xmlns:a16="http://schemas.microsoft.com/office/drawing/2014/main" id="{2060A025-FCDA-4469-A22B-AA8BE6AEA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352" y="2636912"/>
            <a:ext cx="4292748" cy="287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Obraz 8">
            <a:extLst>
              <a:ext uri="{FF2B5EF4-FFF2-40B4-BE49-F238E27FC236}">
                <a16:creationId xmlns:a16="http://schemas.microsoft.com/office/drawing/2014/main" id="{C13738AF-FC57-4C75-8CB3-650F939C7F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69" y="2636912"/>
            <a:ext cx="4294231" cy="287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DDB60D78-571D-E1AB-5075-B262BC97F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8" y="-2280"/>
            <a:ext cx="9144000" cy="83599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6328" y="332656"/>
            <a:ext cx="8229600" cy="1600200"/>
          </a:xfrm>
        </p:spPr>
        <p:txBody>
          <a:bodyPr/>
          <a:lstStyle/>
          <a:p>
            <a:r>
              <a:rPr lang="pl-PL" sz="4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Inne możliwości: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6328" y="2204864"/>
            <a:ext cx="8229600" cy="3849291"/>
          </a:xfrm>
        </p:spPr>
        <p:txBody>
          <a:bodyPr>
            <a:normAutofit lnSpcReduction="10000"/>
          </a:bodyPr>
          <a:lstStyle/>
          <a:p>
            <a:r>
              <a:rPr lang="pl-PL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 najmniej 15 godzin zajęć dydaktycznych prowadzonych </a:t>
            </a:r>
            <a:br>
              <a:rPr lang="pl-PL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języku angielskim;</a:t>
            </a:r>
          </a:p>
          <a:p>
            <a:r>
              <a:rPr lang="pl-PL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Możliwość udziału w badaniach i projektach naukowych realizowanych w Instytucie Geografii i Nauk o Środowisku;</a:t>
            </a:r>
          </a:p>
          <a:p>
            <a:r>
              <a:rPr lang="pl-PL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Możliwość udziału w programie wymiany studentów Erasmus +, Erasmus+ Praktyki, MOST;</a:t>
            </a:r>
          </a:p>
          <a:p>
            <a:r>
              <a:rPr lang="pl-PL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Możliwość działania w Uczelnianej Radzie Samorządu Studenckiego;</a:t>
            </a:r>
          </a:p>
          <a:p>
            <a:r>
              <a:rPr lang="pl-PL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Możliwość udziału w sekcjach AZS;</a:t>
            </a:r>
          </a:p>
          <a:p>
            <a:r>
              <a:rPr lang="pl-PL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wiele innych możliwości……</a:t>
            </a:r>
          </a:p>
          <a:p>
            <a:endParaRPr lang="pl-PL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27A9554-C1D5-1051-DD3A-B3B12A3BA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" y="-2280"/>
            <a:ext cx="9144000" cy="83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09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4267200"/>
          </a:xfrm>
        </p:spPr>
        <p:txBody>
          <a:bodyPr/>
          <a:lstStyle/>
          <a:p>
            <a:r>
              <a:rPr lang="pl-PL" sz="4400" dirty="0">
                <a:solidFill>
                  <a:schemeClr val="bg2">
                    <a:lumMod val="50000"/>
                  </a:schemeClr>
                </a:solidFill>
              </a:rPr>
              <a:t>SERDECZNIE ZAPRASZAMY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572344"/>
          </a:xfrm>
        </p:spPr>
        <p:txBody>
          <a:bodyPr>
            <a:normAutofit/>
          </a:bodyPr>
          <a:lstStyle/>
          <a:p>
            <a:r>
              <a:rPr lang="pl-PL" b="1" dirty="0"/>
              <a:t>INSTYTU GEOGRAFII I NAUK </a:t>
            </a:r>
            <a:br>
              <a:rPr lang="pl-PL" b="1" dirty="0"/>
            </a:br>
            <a:r>
              <a:rPr lang="pl-PL" b="1" dirty="0"/>
              <a:t>O ŚRODOWISKU</a:t>
            </a:r>
          </a:p>
          <a:p>
            <a:r>
              <a:rPr lang="pl-PL" b="1" dirty="0"/>
              <a:t>UJK W KIELCACH</a:t>
            </a:r>
          </a:p>
          <a:p>
            <a:endParaRPr lang="pl-PL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621" y="101443"/>
            <a:ext cx="1826475" cy="30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632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57808" y="842888"/>
            <a:ext cx="8046640" cy="1008112"/>
          </a:xfrm>
        </p:spPr>
        <p:txBody>
          <a:bodyPr/>
          <a:lstStyle/>
          <a:p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Kierunek: </a:t>
            </a:r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Turystyka prozdrowotna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475EE2A-AFD9-419D-0A7C-F0B8E2C31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" y="-2280"/>
            <a:ext cx="9144000" cy="835992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8E592AA-8038-2F27-A14E-D108D2E1FAF0}"/>
              </a:ext>
            </a:extLst>
          </p:cNvPr>
          <p:cNvSpPr txBox="1"/>
          <p:nvPr/>
        </p:nvSpPr>
        <p:spPr>
          <a:xfrm>
            <a:off x="9128" y="1988840"/>
            <a:ext cx="4104456" cy="4627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Uruchomienie prezentowanego kierunku studiów wynika 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 globalnych, krajowych 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regionalnych trendów rozwojowych. 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marL="7429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 skali globalnej turystyka, w tym turystyka prozdrowotna jest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bardzo  dynamicznie rozwijającą się   branżą gospodarki 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postrzegana jest jako dziedzina aktywizująca różne środowiska 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potencjały endogeniczne, kreująca przedsiębiorczość 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aktywność społeczną, tworząca 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nowe miejsca pracy.</a:t>
            </a:r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Aqua Sana group spa manager Kay Pennington (pictured centre at Center&#10;Parcs Longford Forest) works closely with her spa teams to develop andhone their skills">
            <a:extLst>
              <a:ext uri="{FF2B5EF4-FFF2-40B4-BE49-F238E27FC236}">
                <a16:creationId xmlns:a16="http://schemas.microsoft.com/office/drawing/2014/main" id="{4D99198C-1464-62C0-4FBA-641DD853B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17032"/>
            <a:ext cx="4586605" cy="284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5EC945E-3269-CBDD-0298-054DEB47E04B}"/>
              </a:ext>
            </a:extLst>
          </p:cNvPr>
          <p:cNvSpPr txBox="1"/>
          <p:nvPr/>
        </p:nvSpPr>
        <p:spPr>
          <a:xfrm>
            <a:off x="4355976" y="6611779"/>
            <a:ext cx="5249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dirty="0">
                <a:hlinkClick r:id="rId4"/>
              </a:rPr>
              <a:t>Źródło: </a:t>
            </a:r>
            <a:r>
              <a:rPr lang="en-US" sz="1000" dirty="0">
                <a:hlinkClick r:id="rId4"/>
              </a:rPr>
              <a:t>HOW TO CREATE THE BEST SPA MANAGEMENT TEAM - </a:t>
            </a:r>
            <a:r>
              <a:rPr lang="en-US" sz="1000" dirty="0" err="1">
                <a:hlinkClick r:id="rId4"/>
              </a:rPr>
              <a:t>Issuu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70699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2060848"/>
            <a:ext cx="8046640" cy="1008112"/>
          </a:xfrm>
        </p:spPr>
        <p:txBody>
          <a:bodyPr/>
          <a:lstStyle/>
          <a:p>
            <a:pPr>
              <a:spcAft>
                <a:spcPts val="1000"/>
              </a:spcAft>
              <a:tabLst>
                <a:tab pos="1095375" algn="l"/>
              </a:tabLst>
            </a:pPr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Kierunek: </a:t>
            </a:r>
            <a:b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Turystyka prozdrowotna</a:t>
            </a:r>
            <a:br>
              <a:rPr lang="pl-PL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projekt: </a:t>
            </a:r>
            <a:br>
              <a:rPr lang="pl-PL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okChampa" panose="020B0604020202020204" pitchFamily="34" charset="-34"/>
              </a:rPr>
              <a:t>„Kreator kariery - </a:t>
            </a:r>
            <a:br>
              <a:rPr lang="pl-PL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okChampa" panose="020B0604020202020204" pitchFamily="34" charset="-34"/>
              </a:rPr>
            </a:b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zbuduj swoją przyszłość zawodową z UJK w Kielcach”</a:t>
            </a:r>
            <a:b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24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475EE2A-AFD9-419D-0A7C-F0B8E2C31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" y="-2280"/>
            <a:ext cx="9144000" cy="835992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0D84123-FC3B-FE14-B61D-B5A53B94440D}"/>
              </a:ext>
            </a:extLst>
          </p:cNvPr>
          <p:cNvSpPr txBox="1"/>
          <p:nvPr/>
        </p:nvSpPr>
        <p:spPr>
          <a:xfrm>
            <a:off x="611560" y="2611835"/>
            <a:ext cx="8190656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Celem projektu jest wsparcie rozwoju kierunków studiów w ofercie Uniwersytetu Jana Kochanowskiego w Kielcach kształcących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przyszłe kadry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potrzeby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rozwoju gospodarki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oraz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zielonej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cyfrowej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transformacji w okresie od 01.01.2024r. do 30.11.2029 r.</a:t>
            </a:r>
          </a:p>
          <a:p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Kierunki studiów objętych wsparciem w ramach projektu:</a:t>
            </a:r>
          </a:p>
          <a:p>
            <a:pPr algn="ctr"/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</a:t>
            </a:r>
          </a:p>
          <a:p>
            <a:pPr algn="ctr"/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społeczny</a:t>
            </a:r>
          </a:p>
          <a:p>
            <a:pPr algn="ctr"/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Fizyka medyczna</a:t>
            </a:r>
          </a:p>
          <a:p>
            <a:pPr algn="ctr"/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Kosmetologia </a:t>
            </a:r>
          </a:p>
          <a:p>
            <a:pPr algn="ctr"/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Praca socjalna</a:t>
            </a:r>
          </a:p>
          <a:p>
            <a:pPr algn="ctr"/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Turystyka prozdrowotna</a:t>
            </a:r>
          </a:p>
          <a:p>
            <a:pPr algn="ctr"/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Zarządzanie </a:t>
            </a:r>
          </a:p>
          <a:p>
            <a:pPr algn="ctr"/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Zdrowie publiczne</a:t>
            </a:r>
          </a:p>
        </p:txBody>
      </p:sp>
    </p:spTree>
    <p:extLst>
      <p:ext uri="{BB962C8B-B14F-4D97-AF65-F5344CB8AC3E}">
        <p14:creationId xmlns:p14="http://schemas.microsoft.com/office/powerpoint/2010/main" val="4013649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57808" y="823482"/>
            <a:ext cx="8046640" cy="1008112"/>
          </a:xfrm>
        </p:spPr>
        <p:txBody>
          <a:bodyPr/>
          <a:lstStyle/>
          <a:p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studiów</a:t>
            </a:r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Turystyka prozdrowotna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475EE2A-AFD9-419D-0A7C-F0B8E2C31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" y="-2280"/>
            <a:ext cx="9144000" cy="835992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D62DDBB1-0E12-C149-082E-DCC0AF2F3445}"/>
              </a:ext>
            </a:extLst>
          </p:cNvPr>
          <p:cNvSpPr txBox="1"/>
          <p:nvPr/>
        </p:nvSpPr>
        <p:spPr>
          <a:xfrm>
            <a:off x="401009" y="2564904"/>
            <a:ext cx="836023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programie studiów oferujemy grupę przedmiotów ogólnouczelnianych, 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wśród których znajdują się:</a:t>
            </a:r>
          </a:p>
          <a:p>
            <a:pPr marL="285750" indent="-285750">
              <a:buFontTx/>
              <a:buChar char="-"/>
            </a:pPr>
            <a:r>
              <a:rPr lang="pl-PL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wychowanie fizyczne,</a:t>
            </a:r>
          </a:p>
          <a:p>
            <a:pPr marL="285750" indent="-285750">
              <a:buFontTx/>
              <a:buChar char="-"/>
            </a:pPr>
            <a:r>
              <a:rPr lang="pl-PL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specjalistyczny język angielski,</a:t>
            </a:r>
          </a:p>
          <a:p>
            <a:pPr marL="285750" indent="-285750">
              <a:buFontTx/>
              <a:buChar char="-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przedmioty z dziedziny nauk humanistycznych (2 do wyboru): </a:t>
            </a:r>
            <a:r>
              <a:rPr lang="pl-PL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historia sztuki/kultura </a:t>
            </a:r>
          </a:p>
          <a:p>
            <a:r>
              <a:rPr lang="pl-PL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słowa/filozofia przyrody/kultury świata</a:t>
            </a:r>
          </a:p>
          <a:p>
            <a:pPr marL="285750" indent="-285750">
              <a:buFontTx/>
              <a:buChar char="-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przedmioty wsparcia studentów: </a:t>
            </a:r>
            <a:r>
              <a:rPr lang="pl-PL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Metody wspomagania uczenia się/Zarządzanie </a:t>
            </a:r>
          </a:p>
          <a:p>
            <a:r>
              <a:rPr lang="pl-PL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sobą w czasie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5091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57808" y="823482"/>
            <a:ext cx="8046640" cy="1008112"/>
          </a:xfrm>
        </p:spPr>
        <p:txBody>
          <a:bodyPr/>
          <a:lstStyle/>
          <a:p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studiów</a:t>
            </a:r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Turystyka prozdrowotna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475EE2A-AFD9-419D-0A7C-F0B8E2C31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" y="-2280"/>
            <a:ext cx="9144000" cy="835992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D62DDBB1-0E12-C149-082E-DCC0AF2F3445}"/>
              </a:ext>
            </a:extLst>
          </p:cNvPr>
          <p:cNvSpPr txBox="1"/>
          <p:nvPr/>
        </p:nvSpPr>
        <p:spPr>
          <a:xfrm>
            <a:off x="395536" y="1832407"/>
            <a:ext cx="7698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Kolejną grupę stanowią przedmioty podstawowe/kierunkowe, do których należą: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EBBC823-98AB-AC1D-CF49-4F3F375EA2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902917"/>
              </p:ext>
            </p:extLst>
          </p:nvPr>
        </p:nvGraphicFramePr>
        <p:xfrm>
          <a:off x="2987824" y="2294072"/>
          <a:ext cx="3672408" cy="451631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3439423391"/>
                    </a:ext>
                  </a:extLst>
                </a:gridCol>
              </a:tblGrid>
              <a:tr h="17122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Materialne dziedzictwo kulturowe</a:t>
                      </a:r>
                      <a:endParaRPr lang="pl-PL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1" marR="4941" marT="4941" marB="0" anchor="ctr"/>
                </a:tc>
                <a:extLst>
                  <a:ext uri="{0D108BD9-81ED-4DB2-BD59-A6C34878D82A}">
                    <a16:rowId xmlns:a16="http://schemas.microsoft.com/office/drawing/2014/main" val="1135583034"/>
                  </a:ext>
                </a:extLst>
              </a:tr>
              <a:tr h="17122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Fizjologia człowieka</a:t>
                      </a:r>
                      <a:endParaRPr lang="pl-PL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1" marR="4941" marT="4941" marB="0" anchor="ctr"/>
                </a:tc>
                <a:extLst>
                  <a:ext uri="{0D108BD9-81ED-4DB2-BD59-A6C34878D82A}">
                    <a16:rowId xmlns:a16="http://schemas.microsoft.com/office/drawing/2014/main" val="621546326"/>
                  </a:ext>
                </a:extLst>
              </a:tr>
              <a:tr h="20178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Podstawy ochrony i kształtowania środowiska</a:t>
                      </a:r>
                      <a:endParaRPr lang="pl-PL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1" marR="4941" marT="4941" marB="0" anchor="ctr"/>
                </a:tc>
                <a:extLst>
                  <a:ext uri="{0D108BD9-81ED-4DB2-BD59-A6C34878D82A}">
                    <a16:rowId xmlns:a16="http://schemas.microsoft.com/office/drawing/2014/main" val="3274587155"/>
                  </a:ext>
                </a:extLst>
              </a:tr>
              <a:tr h="16098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Podstawy turystyki uzdrowiskowej</a:t>
                      </a:r>
                      <a:endParaRPr lang="pl-PL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1" marR="4941" marT="4941" marB="0" anchor="ctr"/>
                </a:tc>
                <a:extLst>
                  <a:ext uri="{0D108BD9-81ED-4DB2-BD59-A6C34878D82A}">
                    <a16:rowId xmlns:a16="http://schemas.microsoft.com/office/drawing/2014/main" val="4093426325"/>
                  </a:ext>
                </a:extLst>
              </a:tr>
              <a:tr h="17122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Podstawy turystyki </a:t>
                      </a:r>
                      <a:r>
                        <a:rPr lang="pl-PL" sz="1100" b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Spa&amp;Wellness</a:t>
                      </a:r>
                      <a:endParaRPr lang="pl-PL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1" marR="4941" marT="4941" marB="0" anchor="ctr"/>
                </a:tc>
                <a:extLst>
                  <a:ext uri="{0D108BD9-81ED-4DB2-BD59-A6C34878D82A}">
                    <a16:rowId xmlns:a16="http://schemas.microsoft.com/office/drawing/2014/main" val="3347816726"/>
                  </a:ext>
                </a:extLst>
              </a:tr>
              <a:tr h="17122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Podstawy turystyki medycznej</a:t>
                      </a:r>
                      <a:endParaRPr lang="pl-PL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1" marR="4941" marT="4941" marB="0" anchor="ctr"/>
                </a:tc>
                <a:extLst>
                  <a:ext uri="{0D108BD9-81ED-4DB2-BD59-A6C34878D82A}">
                    <a16:rowId xmlns:a16="http://schemas.microsoft.com/office/drawing/2014/main" val="3066262642"/>
                  </a:ext>
                </a:extLst>
              </a:tr>
              <a:tr h="17122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Prawo w turystyce zdrowotnej</a:t>
                      </a:r>
                      <a:endParaRPr lang="pl-PL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1" marR="4941" marT="4941" marB="0" anchor="ctr"/>
                </a:tc>
                <a:extLst>
                  <a:ext uri="{0D108BD9-81ED-4DB2-BD59-A6C34878D82A}">
                    <a16:rowId xmlns:a16="http://schemas.microsoft.com/office/drawing/2014/main" val="3958775458"/>
                  </a:ext>
                </a:extLst>
              </a:tr>
              <a:tr h="17122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Podstawy turystyki</a:t>
                      </a:r>
                      <a:endParaRPr lang="pl-PL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1" marR="4941" marT="4941" marB="0" anchor="b"/>
                </a:tc>
                <a:extLst>
                  <a:ext uri="{0D108BD9-81ED-4DB2-BD59-A6C34878D82A}">
                    <a16:rowId xmlns:a16="http://schemas.microsoft.com/office/drawing/2014/main" val="2600595264"/>
                  </a:ext>
                </a:extLst>
              </a:tr>
              <a:tr h="17122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Geografia turystyczna</a:t>
                      </a:r>
                      <a:endParaRPr lang="pl-PL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1" marR="4941" marT="4941" marB="0" anchor="ctr"/>
                </a:tc>
                <a:extLst>
                  <a:ext uri="{0D108BD9-81ED-4DB2-BD59-A6C34878D82A}">
                    <a16:rowId xmlns:a16="http://schemas.microsoft.com/office/drawing/2014/main" val="640502320"/>
                  </a:ext>
                </a:extLst>
              </a:tr>
              <a:tr h="17122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Krajoznawstwo</a:t>
                      </a:r>
                      <a:endParaRPr lang="pl-PL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1" marR="4941" marT="4941" marB="0" anchor="ctr"/>
                </a:tc>
                <a:extLst>
                  <a:ext uri="{0D108BD9-81ED-4DB2-BD59-A6C34878D82A}">
                    <a16:rowId xmlns:a16="http://schemas.microsoft.com/office/drawing/2014/main" val="518389954"/>
                  </a:ext>
                </a:extLst>
              </a:tr>
              <a:tr h="17122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Obsługa ruchu turystycznego</a:t>
                      </a:r>
                      <a:endParaRPr lang="pl-PL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1" marR="4941" marT="4941" marB="0" anchor="ctr"/>
                </a:tc>
                <a:extLst>
                  <a:ext uri="{0D108BD9-81ED-4DB2-BD59-A6C34878D82A}">
                    <a16:rowId xmlns:a16="http://schemas.microsoft.com/office/drawing/2014/main" val="2024200237"/>
                  </a:ext>
                </a:extLst>
              </a:tr>
              <a:tr h="17122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Podstawy hotelarstwa</a:t>
                      </a:r>
                      <a:endParaRPr lang="pl-PL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1" marR="4941" marT="4941" marB="0" anchor="ctr"/>
                </a:tc>
                <a:extLst>
                  <a:ext uri="{0D108BD9-81ED-4DB2-BD59-A6C34878D82A}">
                    <a16:rowId xmlns:a16="http://schemas.microsoft.com/office/drawing/2014/main" val="4035640662"/>
                  </a:ext>
                </a:extLst>
              </a:tr>
              <a:tr h="17122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Pedagogika czasu wolnego</a:t>
                      </a:r>
                      <a:endParaRPr lang="pl-PL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1" marR="4941" marT="4941" marB="0" anchor="ctr"/>
                </a:tc>
                <a:extLst>
                  <a:ext uri="{0D108BD9-81ED-4DB2-BD59-A6C34878D82A}">
                    <a16:rowId xmlns:a16="http://schemas.microsoft.com/office/drawing/2014/main" val="1683814976"/>
                  </a:ext>
                </a:extLst>
              </a:tr>
              <a:tr h="17122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Podstawy </a:t>
                      </a:r>
                      <a:r>
                        <a:rPr lang="pl-PL" sz="1100" b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eko</a:t>
                      </a:r>
                      <a:r>
                        <a:rPr lang="pl-PL" sz="11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i agroturystyki</a:t>
                      </a:r>
                      <a:endParaRPr lang="pl-PL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1" marR="4941" marT="4941" marB="0" anchor="ctr"/>
                </a:tc>
                <a:extLst>
                  <a:ext uri="{0D108BD9-81ED-4DB2-BD59-A6C34878D82A}">
                    <a16:rowId xmlns:a16="http://schemas.microsoft.com/office/drawing/2014/main" val="584109565"/>
                  </a:ext>
                </a:extLst>
              </a:tr>
              <a:tr h="17122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Żywienie człowieka i dietetyka</a:t>
                      </a:r>
                      <a:endParaRPr lang="pl-PL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1" marR="4941" marT="4941" marB="0" anchor="ctr"/>
                </a:tc>
                <a:extLst>
                  <a:ext uri="{0D108BD9-81ED-4DB2-BD59-A6C34878D82A}">
                    <a16:rowId xmlns:a16="http://schemas.microsoft.com/office/drawing/2014/main" val="746806395"/>
                  </a:ext>
                </a:extLst>
              </a:tr>
              <a:tr h="17122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Turystyka specjalistyczna</a:t>
                      </a:r>
                      <a:endParaRPr lang="pl-PL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1" marR="4941" marT="4941" marB="0" anchor="ctr"/>
                </a:tc>
                <a:extLst>
                  <a:ext uri="{0D108BD9-81ED-4DB2-BD59-A6C34878D82A}">
                    <a16:rowId xmlns:a16="http://schemas.microsoft.com/office/drawing/2014/main" val="267330347"/>
                  </a:ext>
                </a:extLst>
              </a:tr>
              <a:tr h="17122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Turystyka aktywna - obóz zimowy</a:t>
                      </a:r>
                      <a:endParaRPr lang="pl-PL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1" marR="4941" marT="4941" marB="0" anchor="b"/>
                </a:tc>
                <a:extLst>
                  <a:ext uri="{0D108BD9-81ED-4DB2-BD59-A6C34878D82A}">
                    <a16:rowId xmlns:a16="http://schemas.microsoft.com/office/drawing/2014/main" val="972734578"/>
                  </a:ext>
                </a:extLst>
              </a:tr>
              <a:tr h="17122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Atrakcje turystyczne Polski</a:t>
                      </a:r>
                      <a:endParaRPr lang="pl-PL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1" marR="4941" marT="4941" marB="0" anchor="ctr"/>
                </a:tc>
                <a:extLst>
                  <a:ext uri="{0D108BD9-81ED-4DB2-BD59-A6C34878D82A}">
                    <a16:rowId xmlns:a16="http://schemas.microsoft.com/office/drawing/2014/main" val="3157003593"/>
                  </a:ext>
                </a:extLst>
              </a:tr>
              <a:tr h="17122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Kartografia w turystyce</a:t>
                      </a:r>
                      <a:endParaRPr lang="pl-PL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1" marR="4941" marT="4941" marB="0" anchor="ctr"/>
                </a:tc>
                <a:extLst>
                  <a:ext uri="{0D108BD9-81ED-4DB2-BD59-A6C34878D82A}">
                    <a16:rowId xmlns:a16="http://schemas.microsoft.com/office/drawing/2014/main" val="2092028071"/>
                  </a:ext>
                </a:extLst>
              </a:tr>
              <a:tr h="17122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Podstawy geografii fizycznej</a:t>
                      </a:r>
                      <a:endParaRPr lang="pl-PL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1" marR="4941" marT="4941" marB="0" anchor="ctr"/>
                </a:tc>
                <a:extLst>
                  <a:ext uri="{0D108BD9-81ED-4DB2-BD59-A6C34878D82A}">
                    <a16:rowId xmlns:a16="http://schemas.microsoft.com/office/drawing/2014/main" val="3634377344"/>
                  </a:ext>
                </a:extLst>
              </a:tr>
              <a:tr h="15884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Podstawy geografii społeczno-ekonomicznej</a:t>
                      </a:r>
                      <a:endParaRPr lang="pl-PL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1" marR="4941" marT="4941" marB="0" anchor="ctr"/>
                </a:tc>
                <a:extLst>
                  <a:ext uri="{0D108BD9-81ED-4DB2-BD59-A6C34878D82A}">
                    <a16:rowId xmlns:a16="http://schemas.microsoft.com/office/drawing/2014/main" val="3672926071"/>
                  </a:ext>
                </a:extLst>
              </a:tr>
              <a:tr h="17122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Zagospodarowanie turystyczne</a:t>
                      </a:r>
                      <a:endParaRPr lang="pl-PL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1" marR="4941" marT="4941" marB="0" anchor="ctr"/>
                </a:tc>
                <a:extLst>
                  <a:ext uri="{0D108BD9-81ED-4DB2-BD59-A6C34878D82A}">
                    <a16:rowId xmlns:a16="http://schemas.microsoft.com/office/drawing/2014/main" val="779415160"/>
                  </a:ext>
                </a:extLst>
              </a:tr>
              <a:tr h="17122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Edukacja zdrowotna</a:t>
                      </a:r>
                      <a:endParaRPr lang="pl-PL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1" marR="4941" marT="4941" marB="0" anchor="ctr"/>
                </a:tc>
                <a:extLst>
                  <a:ext uri="{0D108BD9-81ED-4DB2-BD59-A6C34878D82A}">
                    <a16:rowId xmlns:a16="http://schemas.microsoft.com/office/drawing/2014/main" val="2563152863"/>
                  </a:ext>
                </a:extLst>
              </a:tr>
              <a:tr h="17122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Marketing w turystyce</a:t>
                      </a:r>
                      <a:endParaRPr lang="pl-PL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1" marR="4941" marT="4941" marB="0" anchor="ctr"/>
                </a:tc>
                <a:extLst>
                  <a:ext uri="{0D108BD9-81ED-4DB2-BD59-A6C34878D82A}">
                    <a16:rowId xmlns:a16="http://schemas.microsoft.com/office/drawing/2014/main" val="1982353263"/>
                  </a:ext>
                </a:extLst>
              </a:tr>
              <a:tr h="15884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Systemy opieki zdrowotnej w Polsce i na świecie</a:t>
                      </a:r>
                      <a:endParaRPr lang="pl-PL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1" marR="4941" marT="4941" marB="0" anchor="ctr"/>
                </a:tc>
                <a:extLst>
                  <a:ext uri="{0D108BD9-81ED-4DB2-BD59-A6C34878D82A}">
                    <a16:rowId xmlns:a16="http://schemas.microsoft.com/office/drawing/2014/main" val="1065646507"/>
                  </a:ext>
                </a:extLst>
              </a:tr>
              <a:tr h="17122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Psychologia w turystyce</a:t>
                      </a:r>
                      <a:endParaRPr lang="pl-PL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1" marR="4941" marT="4941" marB="0" anchor="b"/>
                </a:tc>
                <a:extLst>
                  <a:ext uri="{0D108BD9-81ED-4DB2-BD59-A6C34878D82A}">
                    <a16:rowId xmlns:a16="http://schemas.microsoft.com/office/drawing/2014/main" val="3956881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0713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57808" y="823482"/>
            <a:ext cx="8046640" cy="1008112"/>
          </a:xfrm>
        </p:spPr>
        <p:txBody>
          <a:bodyPr/>
          <a:lstStyle/>
          <a:p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studiów</a:t>
            </a:r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Turystyka prozdrowotna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475EE2A-AFD9-419D-0A7C-F0B8E2C31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" y="-2280"/>
            <a:ext cx="9144000" cy="835992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8660B366-707B-FE68-3E1C-08F9F741C820}"/>
              </a:ext>
            </a:extLst>
          </p:cNvPr>
          <p:cNvSpPr txBox="1"/>
          <p:nvPr/>
        </p:nvSpPr>
        <p:spPr>
          <a:xfrm>
            <a:off x="1763688" y="2551837"/>
            <a:ext cx="576064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l-PL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Ponadto oferujemy możliwość</a:t>
            </a:r>
          </a:p>
          <a:p>
            <a:pPr marL="0" indent="0" algn="ctr">
              <a:buNone/>
            </a:pPr>
            <a:r>
              <a:rPr lang="pl-PL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wyboru</a:t>
            </a:r>
          </a:p>
          <a:p>
            <a:pPr marL="0" indent="0" algn="ctr">
              <a:buNone/>
            </a:pPr>
            <a:r>
              <a:rPr lang="pl-PL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bloków przedmiotów (specjalności) oraz pojedynczych przedmiotów rozszerzających zainteresowania studentów </a:t>
            </a:r>
          </a:p>
        </p:txBody>
      </p:sp>
    </p:spTree>
    <p:extLst>
      <p:ext uri="{BB962C8B-B14F-4D97-AF65-F5344CB8AC3E}">
        <p14:creationId xmlns:p14="http://schemas.microsoft.com/office/powerpoint/2010/main" val="2594003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57808" y="823482"/>
            <a:ext cx="8046640" cy="1008112"/>
          </a:xfrm>
        </p:spPr>
        <p:txBody>
          <a:bodyPr/>
          <a:lstStyle/>
          <a:p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studiów</a:t>
            </a:r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Turystyka prozdrowotna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475EE2A-AFD9-419D-0A7C-F0B8E2C31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" y="-2280"/>
            <a:ext cx="9144000" cy="835992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B15C41F-92EE-E612-ECA9-5716AA7CFDEA}"/>
              </a:ext>
            </a:extLst>
          </p:cNvPr>
          <p:cNvSpPr txBox="1"/>
          <p:nvPr/>
        </p:nvSpPr>
        <p:spPr>
          <a:xfrm>
            <a:off x="2411760" y="1916832"/>
            <a:ext cx="45765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DC9E1F">
                    <a:lumMod val="50000"/>
                  </a:srgb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Blok:</a:t>
            </a:r>
            <a:b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DC9E1F">
                    <a:lumMod val="50000"/>
                  </a:srgb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C9E1F">
                    <a:lumMod val="50000"/>
                  </a:srgb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Spa&amp;Wellness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2FD3624E-3380-ACBC-9978-DF733874EF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483130"/>
              </p:ext>
            </p:extLst>
          </p:nvPr>
        </p:nvGraphicFramePr>
        <p:xfrm>
          <a:off x="1763688" y="2772981"/>
          <a:ext cx="6336704" cy="23257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605191">
                  <a:extLst>
                    <a:ext uri="{9D8B030D-6E8A-4147-A177-3AD203B41FA5}">
                      <a16:colId xmlns:a16="http://schemas.microsoft.com/office/drawing/2014/main" val="3416020965"/>
                    </a:ext>
                  </a:extLst>
                </a:gridCol>
                <a:gridCol w="5731513">
                  <a:extLst>
                    <a:ext uri="{9D8B030D-6E8A-4147-A177-3AD203B41FA5}">
                      <a16:colId xmlns:a16="http://schemas.microsoft.com/office/drawing/2014/main" val="1143460410"/>
                    </a:ext>
                  </a:extLst>
                </a:gridCol>
              </a:tblGrid>
              <a:tr h="54483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Nowe trendy i produkty w turystyce </a:t>
                      </a:r>
                      <a:r>
                        <a:rPr lang="pl-PL" sz="180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spa&amp;wellness</a:t>
                      </a:r>
                      <a:endParaRPr lang="pl-PL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229856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Zarządzanie i marketing w </a:t>
                      </a:r>
                      <a:r>
                        <a:rPr lang="pl-PL" sz="180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spa&amp;wellness</a:t>
                      </a:r>
                      <a:endParaRPr lang="pl-PL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4904683"/>
                  </a:ext>
                </a:extLst>
              </a:tr>
              <a:tr h="49923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Zastosowanie informatyki w turystyce zdrowotnej </a:t>
                      </a:r>
                      <a:endParaRPr lang="pl-PL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6611453"/>
                  </a:ext>
                </a:extLst>
              </a:tr>
              <a:tr h="41756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Koncepcje i filozofie </a:t>
                      </a:r>
                      <a:r>
                        <a:rPr lang="pl-PL" sz="180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spa&amp;wellness</a:t>
                      </a:r>
                      <a:endParaRPr lang="pl-PL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825504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Ośrodki </a:t>
                      </a:r>
                      <a:r>
                        <a:rPr lang="pl-PL" sz="180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Spa&amp;Wellness</a:t>
                      </a:r>
                      <a:r>
                        <a:rPr lang="pl-PL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w Polsce i na świecie</a:t>
                      </a:r>
                      <a:endParaRPr lang="pl-PL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2066365"/>
                  </a:ext>
                </a:extLst>
              </a:tr>
            </a:tbl>
          </a:graphicData>
        </a:graphic>
      </p:graphicFrame>
      <p:pic>
        <p:nvPicPr>
          <p:cNvPr id="7" name="Picture 2" descr="Hotel Spa w Zakopanem z basenem | Bachleda Hotel Kasprowy">
            <a:extLst>
              <a:ext uri="{FF2B5EF4-FFF2-40B4-BE49-F238E27FC236}">
                <a16:creationId xmlns:a16="http://schemas.microsoft.com/office/drawing/2014/main" id="{7526999F-7104-3F6B-9438-FBE6DFEEC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12" y="5281897"/>
            <a:ext cx="9144000" cy="159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731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57808" y="823482"/>
            <a:ext cx="8046640" cy="1008112"/>
          </a:xfrm>
        </p:spPr>
        <p:txBody>
          <a:bodyPr/>
          <a:lstStyle/>
          <a:p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studiów</a:t>
            </a:r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Turystyka prozdrowotna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475EE2A-AFD9-419D-0A7C-F0B8E2C31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" y="-2280"/>
            <a:ext cx="9144000" cy="835992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5A53217-721A-427A-0412-7D275AD10FC7}"/>
              </a:ext>
            </a:extLst>
          </p:cNvPr>
          <p:cNvSpPr txBox="1"/>
          <p:nvPr/>
        </p:nvSpPr>
        <p:spPr>
          <a:xfrm>
            <a:off x="2283714" y="2007601"/>
            <a:ext cx="45765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Blok:</a:t>
            </a:r>
            <a:br>
              <a:rPr lang="pl-PL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Ekoturystyka i agroturystyka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C1EE8E5A-FA52-6E9B-3989-F29EBB6511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234758"/>
              </p:ext>
            </p:extLst>
          </p:nvPr>
        </p:nvGraphicFramePr>
        <p:xfrm>
          <a:off x="1187624" y="3014605"/>
          <a:ext cx="6912768" cy="2334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0208">
                  <a:extLst>
                    <a:ext uri="{9D8B030D-6E8A-4147-A177-3AD203B41FA5}">
                      <a16:colId xmlns:a16="http://schemas.microsoft.com/office/drawing/2014/main" val="3708353817"/>
                    </a:ext>
                  </a:extLst>
                </a:gridCol>
                <a:gridCol w="6252560">
                  <a:extLst>
                    <a:ext uri="{9D8B030D-6E8A-4147-A177-3AD203B41FA5}">
                      <a16:colId xmlns:a16="http://schemas.microsoft.com/office/drawing/2014/main" val="1500602824"/>
                    </a:ext>
                  </a:extLst>
                </a:gridCol>
              </a:tblGrid>
              <a:tr h="47428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Nowe trendy i produkty w ekoturystyce i agroturystyce</a:t>
                      </a:r>
                      <a:endParaRPr lang="pl-PL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85571237"/>
                  </a:ext>
                </a:extLst>
              </a:tr>
              <a:tr h="44417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Zarządzanie i marketing w </a:t>
                      </a:r>
                      <a:r>
                        <a:rPr lang="pl-PL" sz="180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eko</a:t>
                      </a:r>
                      <a:r>
                        <a:rPr lang="pl-PL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i agroturystyce</a:t>
                      </a:r>
                      <a:endParaRPr lang="pl-PL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0533803"/>
                  </a:ext>
                </a:extLst>
              </a:tr>
              <a:tr h="47693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Zastosowanie informatyki w turystyce zdrowotnej</a:t>
                      </a:r>
                      <a:endParaRPr lang="pl-PL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9366281"/>
                  </a:ext>
                </a:extLst>
              </a:tr>
              <a:tr h="45917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Uwarunkowania przyrodnicze i kulturowe </a:t>
                      </a:r>
                      <a:r>
                        <a:rPr lang="pl-PL" sz="180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eko</a:t>
                      </a:r>
                      <a:r>
                        <a:rPr lang="pl-PL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i agroturystyki</a:t>
                      </a:r>
                      <a:endParaRPr lang="pl-PL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1503336"/>
                  </a:ext>
                </a:extLst>
              </a:tr>
              <a:tr h="47981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Eko- i agroturystyka w regionie świętokrzyskim</a:t>
                      </a:r>
                      <a:endParaRPr lang="pl-PL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3100859"/>
                  </a:ext>
                </a:extLst>
              </a:tr>
            </a:tbl>
          </a:graphicData>
        </a:graphic>
      </p:graphicFrame>
      <p:pic>
        <p:nvPicPr>
          <p:cNvPr id="7" name="Picture 2" descr="Hiszpania stawia na ekoturystykę - Travelmarketing.pl">
            <a:extLst>
              <a:ext uri="{FF2B5EF4-FFF2-40B4-BE49-F238E27FC236}">
                <a16:creationId xmlns:a16="http://schemas.microsoft.com/office/drawing/2014/main" id="{41E71D18-5C2E-EC9E-8A13-069E01EB5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" y="5532937"/>
            <a:ext cx="9134872" cy="133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4146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erownictwo">
  <a:themeElements>
    <a:clrScheme name="Hory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Kierownictw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ierownictw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537</TotalTime>
  <Words>1372</Words>
  <Application>Microsoft Office PowerPoint</Application>
  <PresentationFormat>Pokaz na ekranie (4:3)</PresentationFormat>
  <Paragraphs>218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30" baseType="lpstr">
      <vt:lpstr>Arial</vt:lpstr>
      <vt:lpstr>Calibri</vt:lpstr>
      <vt:lpstr>Century Gothic</vt:lpstr>
      <vt:lpstr>Courier New</vt:lpstr>
      <vt:lpstr>Palatino Linotype</vt:lpstr>
      <vt:lpstr>Times New Roman</vt:lpstr>
      <vt:lpstr>Wingdings</vt:lpstr>
      <vt:lpstr>Kierownictwo</vt:lpstr>
      <vt:lpstr>Zapraszamy na  studia  I stopnia  kierunek:  Turystyka  prozdrowotna</vt:lpstr>
      <vt:lpstr> Kierunek:  Turystyka prozdrowotna</vt:lpstr>
      <vt:lpstr> Kierunek:  Turystyka prozdrowotna</vt:lpstr>
      <vt:lpstr> Kierunek:  Turystyka prozdrowotna projekt:  „Kreator kariery -  zbuduj swoją przyszłość zawodową z UJK w Kielcach” </vt:lpstr>
      <vt:lpstr> Program studiów Turystyka prozdrowotna</vt:lpstr>
      <vt:lpstr> Program studiów Turystyka prozdrowotna</vt:lpstr>
      <vt:lpstr> Program studiów Turystyka prozdrowotna</vt:lpstr>
      <vt:lpstr> Program studiów Turystyka prozdrowotna</vt:lpstr>
      <vt:lpstr> Program studiów Turystyka prozdrowotna</vt:lpstr>
      <vt:lpstr> Program studiów Turystyka prozdrowotna</vt:lpstr>
      <vt:lpstr> Program studiów Turystyka prozdrowotna</vt:lpstr>
      <vt:lpstr> Program studiów Turystyka prozdrowotna</vt:lpstr>
      <vt:lpstr> Program studiów Turystyka prozdrowotna</vt:lpstr>
      <vt:lpstr> Wsparcie studentów na rynku pracy</vt:lpstr>
      <vt:lpstr> Wsparcie studentów na rynku pracy</vt:lpstr>
      <vt:lpstr> Wsparcie studentów na rynku pracy</vt:lpstr>
      <vt:lpstr> Program studiów Turystyka prozdrowotna</vt:lpstr>
      <vt:lpstr> </vt:lpstr>
      <vt:lpstr>STUDENCKIE KOŁA NAUKOWE</vt:lpstr>
      <vt:lpstr>Zajęcia dydaktyczne prowadzone są  w nowoczesnych pracowniach  i laboratoriach</vt:lpstr>
      <vt:lpstr>Inne możliwości:</vt:lpstr>
      <vt:lpstr>SERDECZNIE ZAPRASZAMY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Propozycja nowych specjalności na studiach II stopnia kierunek: Geografia</dc:title>
  <dc:creator>Dell</dc:creator>
  <cp:lastModifiedBy>Recenzent</cp:lastModifiedBy>
  <cp:revision>35</cp:revision>
  <dcterms:created xsi:type="dcterms:W3CDTF">2017-01-18T14:34:02Z</dcterms:created>
  <dcterms:modified xsi:type="dcterms:W3CDTF">2024-06-26T09:25:59Z</dcterms:modified>
</cp:coreProperties>
</file>